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png>
</file>

<file path=ppt/media/image12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E344D-152D-2B9C-B73D-5B9FD73D9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87DB3E-93DB-392C-96A9-45BFD1A32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792B9-941C-08B7-D67D-4F5C71BF0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DAEF9-BAE3-9A6D-8095-F116CB126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AED09-0274-0E72-2322-23A7BA979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299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A618B-C517-CBD5-F282-2CC93FA62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10D4A9-8AC1-D70A-DB43-CB38CBAEBF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D4E1A-A047-2709-E75D-BBEBB6299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8F80C-B6C4-0586-9075-E099BAB06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58127-AF37-B1D9-032F-A1AFDE97B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408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8CE817-AB35-FEB4-AF2E-94A7DE91A9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2BC746-4163-D041-4347-83C95082A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9E0F5-3E45-A543-BEEB-8A571CE5D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85079-09A3-6468-7E48-AB3D1AB09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5E1B2-FD72-8028-CDC8-B62BAAC81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7619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8398B-15BB-D839-C744-E85F87247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3AF7D-05C4-2B3C-18D0-569212DF0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C2E94-2360-2A0D-7402-9633C6F9C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7FB5E-8E23-0E95-4F06-6D2C350CA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31263-3CF2-F28B-E903-93683FAB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608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04A89-3BB3-24E2-D2C4-4B58C152A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EB37FA-BFC0-4BDB-66AB-12EE4D530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D1313-20B9-EC76-97CF-344318347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4AFA0-E40E-3A62-112A-BC7682F38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16F82-B6BA-1906-3E46-8A5C8B04F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74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CB6FB-A222-33F7-026A-0A38E0A0E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AA0A9-732A-9D32-6EA7-49BB89F1A4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002A7-2785-7E48-9B08-51D3EEB2D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574ED-0C6D-0276-FA80-F5168D18C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FEE89-8090-F8AE-AB61-2FC08CCA4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D7D93-4DBB-B97C-BC08-786AD139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476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2B414-9B66-09F2-1CDE-056DCDA5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092EB-2C95-4F9D-3EF4-71105890A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FF2C24-7D67-FEB6-4B9F-3178399373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602A51-1338-1697-F58A-DCAC5F21AB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68839B-7143-571B-9659-A4AFB6A27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FDFB4F-94A7-FCB6-CEC4-EA58AE101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34F633-352E-3A14-9ECC-C9552603F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C605C7-2294-CF02-445B-72A6A6285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3425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48FD3-0361-7903-0741-B47D29817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BBDC3-DEA7-7ACA-E893-8961E574A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99433C-BB1F-2296-FDC1-89069DEF2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04831C-BAD6-0F43-DEAD-6E9444F76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8426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B8791-6534-1776-FCDA-611A6F9ED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09C7DC-4806-755E-96CC-2D6019A3F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C22E7-9F1E-E065-D50D-1BC0E8ACF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7495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4F5AB-42B9-42F8-6727-10593D2E6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40966-FE60-1115-4FB3-5105FF0E8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B2E5E-1A7D-7379-B511-5087B5BF1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7399E-1507-3FD3-2622-8A40B428A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64AEE-610B-EC04-9825-64147CE7F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B45270-0F5D-4D24-4F37-5AB15BBAA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818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57922-651A-510E-EC0C-60B2C9D46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479E3E-5943-9717-7A5A-B31C42DED4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E7A533-B989-7179-BA67-3D34A91F81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52F0CB-E5A3-F0FA-ECC5-68AF1816E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77BA3-85D7-04D5-B766-03A578263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B98978-BD19-9DCE-6083-5335B7587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8153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C86336-F1A0-716F-7658-63614E667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B91BA-3832-BCB7-838D-D001B0400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556C2-0FD3-EF16-C332-E0A39AADE6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C72AE-0EDF-4AEB-AEFB-7718F058029B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5B3E8-20EB-6249-7A09-EB4E160BF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6E822-FE7A-2FE2-AF44-62D809A25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3345C-A580-4C69-B6E3-94B92349C20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72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Sunlight filtering thru a forest woodland and underbrush">
            <a:extLst>
              <a:ext uri="{FF2B5EF4-FFF2-40B4-BE49-F238E27FC236}">
                <a16:creationId xmlns:a16="http://schemas.microsoft.com/office/drawing/2014/main" id="{2565B778-BB3D-D38D-AAA7-F8D6D3A616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8" b="449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6AB3C2-0ECF-F3E7-A325-E0FF8B2C75DD}"/>
              </a:ext>
            </a:extLst>
          </p:cNvPr>
          <p:cNvSpPr/>
          <p:nvPr/>
        </p:nvSpPr>
        <p:spPr>
          <a:xfrm>
            <a:off x="3348517" y="5443249"/>
            <a:ext cx="5494966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2539917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21D4A5-8137-E2E1-68C3-033E50B44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477" y="-6330"/>
            <a:ext cx="8245441" cy="686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77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a suit using a mobile phone and looking at their wristwatch">
            <a:extLst>
              <a:ext uri="{FF2B5EF4-FFF2-40B4-BE49-F238E27FC236}">
                <a16:creationId xmlns:a16="http://schemas.microsoft.com/office/drawing/2014/main" id="{6A6928EC-9522-4FF5-8687-24DE579FA8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32" y="0"/>
            <a:ext cx="10084136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DCB2667-2FB0-9ACE-8AF4-8FBAB9A7DDCB}"/>
              </a:ext>
            </a:extLst>
          </p:cNvPr>
          <p:cNvSpPr/>
          <p:nvPr/>
        </p:nvSpPr>
        <p:spPr>
          <a:xfrm>
            <a:off x="139598" y="969722"/>
            <a:ext cx="530460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Should I bought </a:t>
            </a:r>
            <a:r>
              <a:rPr lang="en-US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iphone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or NO ??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6704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21F76C-D987-8511-F406-FD25E4FA7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995" y="2036546"/>
            <a:ext cx="8946010" cy="4540100"/>
          </a:xfrm>
          <a:prstGeom prst="rect">
            <a:avLst/>
          </a:prstGeom>
        </p:spPr>
      </p:pic>
      <p:pic>
        <p:nvPicPr>
          <p:cNvPr id="4" name="Picture 3" descr="Male student on a call">
            <a:extLst>
              <a:ext uri="{FF2B5EF4-FFF2-40B4-BE49-F238E27FC236}">
                <a16:creationId xmlns:a16="http://schemas.microsoft.com/office/drawing/2014/main" id="{B9F9FCF1-3391-5C0E-2506-7D0630C8C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437" y="0"/>
            <a:ext cx="1017563" cy="21486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9F26FFB-569E-7A2C-E190-DB9EDBBF3143}"/>
              </a:ext>
            </a:extLst>
          </p:cNvPr>
          <p:cNvSpPr/>
          <p:nvPr/>
        </p:nvSpPr>
        <p:spPr>
          <a:xfrm>
            <a:off x="1988756" y="1887088"/>
            <a:ext cx="189392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Friend-1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7D87D5-A08C-21D3-9767-8C7A208D4E09}"/>
              </a:ext>
            </a:extLst>
          </p:cNvPr>
          <p:cNvSpPr/>
          <p:nvPr/>
        </p:nvSpPr>
        <p:spPr>
          <a:xfrm>
            <a:off x="4771814" y="1887088"/>
            <a:ext cx="189392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Friend-2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5EB033-F4F2-CE8C-C481-A8322AF55B28}"/>
              </a:ext>
            </a:extLst>
          </p:cNvPr>
          <p:cNvSpPr/>
          <p:nvPr/>
        </p:nvSpPr>
        <p:spPr>
          <a:xfrm>
            <a:off x="8309316" y="1911954"/>
            <a:ext cx="189392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FFFF00"/>
                </a:highlight>
              </a:rPr>
              <a:t>Friend-n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487136-E25B-C290-C4D3-2F2A21CE548A}"/>
              </a:ext>
            </a:extLst>
          </p:cNvPr>
          <p:cNvSpPr/>
          <p:nvPr/>
        </p:nvSpPr>
        <p:spPr>
          <a:xfrm>
            <a:off x="1823877" y="4447693"/>
            <a:ext cx="91932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highlight>
                  <a:srgbClr val="00FF00"/>
                </a:highlight>
              </a:rPr>
              <a:t>Yes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ACF9C8-5ECB-041E-EF54-FD6C87DD9675}"/>
              </a:ext>
            </a:extLst>
          </p:cNvPr>
          <p:cNvSpPr/>
          <p:nvPr/>
        </p:nvSpPr>
        <p:spPr>
          <a:xfrm>
            <a:off x="5394726" y="4447693"/>
            <a:ext cx="91932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highlight>
                  <a:srgbClr val="FF0000"/>
                </a:highlight>
              </a:rPr>
              <a:t>NO</a:t>
            </a:r>
            <a:endParaRPr lang="en-US" sz="28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highlight>
                <a:srgbClr val="FF0000"/>
              </a:highligh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15C4C5-11FF-6BBC-77FD-5788EDD65D20}"/>
              </a:ext>
            </a:extLst>
          </p:cNvPr>
          <p:cNvSpPr/>
          <p:nvPr/>
        </p:nvSpPr>
        <p:spPr>
          <a:xfrm>
            <a:off x="9519138" y="4422827"/>
            <a:ext cx="91932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highlight>
                  <a:srgbClr val="00FF00"/>
                </a:highlight>
              </a:rPr>
              <a:t>Yes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A27C92-39AE-1C75-281C-7EE879F3AB23}"/>
              </a:ext>
            </a:extLst>
          </p:cNvPr>
          <p:cNvSpPr/>
          <p:nvPr/>
        </p:nvSpPr>
        <p:spPr>
          <a:xfrm>
            <a:off x="5587218" y="6178018"/>
            <a:ext cx="91932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highlight>
                  <a:srgbClr val="00FF00"/>
                </a:highlight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39054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ople checking a computer">
            <a:extLst>
              <a:ext uri="{FF2B5EF4-FFF2-40B4-BE49-F238E27FC236}">
                <a16:creationId xmlns:a16="http://schemas.microsoft.com/office/drawing/2014/main" id="{74CAFCA8-B3FD-8CAF-D45D-4625E2D32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288" y="993921"/>
            <a:ext cx="8565423" cy="571028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8BA7811-E470-8A99-CC4E-913DAE4C233B}"/>
              </a:ext>
            </a:extLst>
          </p:cNvPr>
          <p:cNvSpPr/>
          <p:nvPr/>
        </p:nvSpPr>
        <p:spPr>
          <a:xfrm>
            <a:off x="4538490" y="153797"/>
            <a:ext cx="31150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Let’s Code</a:t>
            </a:r>
          </a:p>
        </p:txBody>
      </p:sp>
    </p:spTree>
    <p:extLst>
      <p:ext uri="{BB962C8B-B14F-4D97-AF65-F5344CB8AC3E}">
        <p14:creationId xmlns:p14="http://schemas.microsoft.com/office/powerpoint/2010/main" val="3864514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32E62931-8EB4-42BB-BAAB-D8757BE66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311875-A92E-96FF-D1EF-9919B26588F0}"/>
              </a:ext>
            </a:extLst>
          </p:cNvPr>
          <p:cNvSpPr/>
          <p:nvPr/>
        </p:nvSpPr>
        <p:spPr>
          <a:xfrm>
            <a:off x="6367461" y="728664"/>
            <a:ext cx="4984813" cy="315708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cap="none" spc="0">
                <a:ln w="12700">
                  <a:solidFill>
                    <a:schemeClr val="accent1"/>
                  </a:solidFill>
                  <a:prstDash val="solid"/>
                </a:ln>
                <a:effectLst>
                  <a:outerShdw dist="38100" dir="2640000" algn="bl" rotWithShape="0">
                    <a:schemeClr val="accent1"/>
                  </a:outerShdw>
                </a:effectLst>
                <a:latin typeface="+mj-lt"/>
                <a:ea typeface="+mj-ea"/>
                <a:cs typeface="+mj-cs"/>
              </a:rPr>
              <a:t>What is Random Forest    ??</a:t>
            </a:r>
          </a:p>
        </p:txBody>
      </p:sp>
      <p:pic>
        <p:nvPicPr>
          <p:cNvPr id="4" name="Picture 3" descr="Customer service man confused">
            <a:extLst>
              <a:ext uri="{FF2B5EF4-FFF2-40B4-BE49-F238E27FC236}">
                <a16:creationId xmlns:a16="http://schemas.microsoft.com/office/drawing/2014/main" id="{82A5AE5E-D07E-FF3B-B4F7-C1BD78BDF4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0"/>
          <a:stretch/>
        </p:blipFill>
        <p:spPr>
          <a:xfrm>
            <a:off x="1" y="10"/>
            <a:ext cx="600551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324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een trees in the forest">
            <a:extLst>
              <a:ext uri="{FF2B5EF4-FFF2-40B4-BE49-F238E27FC236}">
                <a16:creationId xmlns:a16="http://schemas.microsoft.com/office/drawing/2014/main" id="{2B77969B-1A92-C252-9342-4647A9CCA5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99" r="1" b="1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F904A70-7F48-E75C-FD71-B8829A293D65}"/>
              </a:ext>
            </a:extLst>
          </p:cNvPr>
          <p:cNvSpPr/>
          <p:nvPr/>
        </p:nvSpPr>
        <p:spPr>
          <a:xfrm>
            <a:off x="4897819" y="4936812"/>
            <a:ext cx="239636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Forest</a:t>
            </a:r>
          </a:p>
        </p:txBody>
      </p:sp>
    </p:spTree>
    <p:extLst>
      <p:ext uri="{BB962C8B-B14F-4D97-AF65-F5344CB8AC3E}">
        <p14:creationId xmlns:p14="http://schemas.microsoft.com/office/powerpoint/2010/main" val="1628759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le of 3D yellow numbers">
            <a:extLst>
              <a:ext uri="{FF2B5EF4-FFF2-40B4-BE49-F238E27FC236}">
                <a16:creationId xmlns:a16="http://schemas.microsoft.com/office/drawing/2014/main" id="{98219EDE-50A9-F967-2BE4-B38367A445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4" r="8274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EA1F25-2354-96C7-D213-7082C7012E8D}"/>
              </a:ext>
            </a:extLst>
          </p:cNvPr>
          <p:cNvSpPr/>
          <p:nvPr/>
        </p:nvSpPr>
        <p:spPr>
          <a:xfrm>
            <a:off x="206640" y="2793878"/>
            <a:ext cx="3973385" cy="127024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cap="none" spc="0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lgerian" panose="04020705040A02060702" pitchFamily="82" charset="0"/>
                <a:ea typeface="+mj-ea"/>
                <a:cs typeface="+mj-cs"/>
              </a:rPr>
              <a:t>Random</a:t>
            </a:r>
          </a:p>
        </p:txBody>
      </p:sp>
    </p:spTree>
    <p:extLst>
      <p:ext uri="{BB962C8B-B14F-4D97-AF65-F5344CB8AC3E}">
        <p14:creationId xmlns:p14="http://schemas.microsoft.com/office/powerpoint/2010/main" val="1333418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BC382D-3D52-1448-D1BC-11D8EBE6AF44}"/>
              </a:ext>
            </a:extLst>
          </p:cNvPr>
          <p:cNvSpPr/>
          <p:nvPr/>
        </p:nvSpPr>
        <p:spPr>
          <a:xfrm>
            <a:off x="3753820" y="0"/>
            <a:ext cx="46843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Random Forest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CF78E-AB16-0B40-7E33-71E229BF7374}"/>
              </a:ext>
            </a:extLst>
          </p:cNvPr>
          <p:cNvSpPr txBox="1"/>
          <p:nvPr/>
        </p:nvSpPr>
        <p:spPr>
          <a:xfrm>
            <a:off x="539260" y="1350498"/>
            <a:ext cx="1111347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solidFill>
                  <a:schemeClr val="accent5">
                    <a:lumMod val="50000"/>
                  </a:schemeClr>
                </a:solidFill>
                <a:effectLst/>
                <a:latin typeface="Abadi" panose="020B0604020104020204" pitchFamily="34" charset="0"/>
              </a:rPr>
              <a:t>Random forest</a:t>
            </a:r>
            <a:r>
              <a:rPr lang="en-US" sz="3200" b="0" i="0" dirty="0">
                <a:solidFill>
                  <a:schemeClr val="accent5">
                    <a:lumMod val="50000"/>
                  </a:schemeClr>
                </a:solidFill>
                <a:effectLst/>
                <a:latin typeface="Abadi" panose="020B0604020104020204" pitchFamily="34" charset="0"/>
              </a:rPr>
              <a:t> is a Supervised Machine Learning Algorithm that is used widely in Classification and Regression problems</a:t>
            </a:r>
            <a:endParaRPr lang="en-IN" sz="3200" dirty="0">
              <a:solidFill>
                <a:schemeClr val="accent5">
                  <a:lumMod val="50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C88E6F-A34F-8F78-D3D3-E444C021B84E}"/>
              </a:ext>
            </a:extLst>
          </p:cNvPr>
          <p:cNvSpPr txBox="1"/>
          <p:nvPr/>
        </p:nvSpPr>
        <p:spPr>
          <a:xfrm>
            <a:off x="539260" y="4107119"/>
            <a:ext cx="4215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/>
              <a:t>Ensemble Technique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4C1527-954A-1641-5954-ED84778F23CA}"/>
              </a:ext>
            </a:extLst>
          </p:cNvPr>
          <p:cNvSpPr txBox="1"/>
          <p:nvPr/>
        </p:nvSpPr>
        <p:spPr>
          <a:xfrm>
            <a:off x="7705578" y="3297088"/>
            <a:ext cx="21277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dirty="0">
                <a:solidFill>
                  <a:schemeClr val="accent5">
                    <a:lumMod val="50000"/>
                  </a:schemeClr>
                </a:solidFill>
                <a:effectLst/>
                <a:latin typeface="Lato" panose="020F0502020204030203" pitchFamily="34" charset="0"/>
              </a:rPr>
              <a:t>Bagging</a:t>
            </a:r>
            <a:endParaRPr lang="en-IN" sz="32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FB1127-E024-E621-7811-B473F2D529EF}"/>
              </a:ext>
            </a:extLst>
          </p:cNvPr>
          <p:cNvSpPr txBox="1"/>
          <p:nvPr/>
        </p:nvSpPr>
        <p:spPr>
          <a:xfrm>
            <a:off x="7705577" y="5060077"/>
            <a:ext cx="21277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dirty="0">
                <a:solidFill>
                  <a:schemeClr val="accent5">
                    <a:lumMod val="50000"/>
                  </a:schemeClr>
                </a:solidFill>
                <a:effectLst/>
                <a:latin typeface="Lato" panose="020F0502020204030203" pitchFamily="34" charset="0"/>
              </a:rPr>
              <a:t>Boosting</a:t>
            </a:r>
            <a:endParaRPr lang="en-IN" sz="3200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E0F19A87-C91D-A188-1444-37AA9FDCA75F}"/>
              </a:ext>
            </a:extLst>
          </p:cNvPr>
          <p:cNvCxnSpPr>
            <a:endCxn id="8" idx="1"/>
          </p:cNvCxnSpPr>
          <p:nvPr/>
        </p:nvCxnSpPr>
        <p:spPr>
          <a:xfrm flipV="1">
            <a:off x="4895557" y="3589476"/>
            <a:ext cx="2810021" cy="840808"/>
          </a:xfrm>
          <a:prstGeom prst="bentConnector3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1CA242A-CE31-858E-2D31-553A70B684D6}"/>
              </a:ext>
            </a:extLst>
          </p:cNvPr>
          <p:cNvCxnSpPr>
            <a:endCxn id="9" idx="1"/>
          </p:cNvCxnSpPr>
          <p:nvPr/>
        </p:nvCxnSpPr>
        <p:spPr>
          <a:xfrm>
            <a:off x="4895557" y="4430284"/>
            <a:ext cx="2810020" cy="922181"/>
          </a:xfrm>
          <a:prstGeom prst="bentConnector3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641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0A46AC-6018-284F-8AED-3B58C3C78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752475"/>
            <a:ext cx="9525000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81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835E77-3DF6-F209-E833-525664B47A98}"/>
              </a:ext>
            </a:extLst>
          </p:cNvPr>
          <p:cNvSpPr txBox="1"/>
          <p:nvPr/>
        </p:nvSpPr>
        <p:spPr>
          <a:xfrm>
            <a:off x="4604825" y="171270"/>
            <a:ext cx="298235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6000" b="1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Bagging</a:t>
            </a:r>
            <a:endParaRPr lang="en-IN" sz="6000" b="0" i="0" dirty="0">
              <a:solidFill>
                <a:srgbClr val="222222"/>
              </a:solidFill>
              <a:effectLst/>
              <a:latin typeface="Lato" panose="020F050202020403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63C4D3-F057-CA3F-75AD-9BD83B2B2290}"/>
              </a:ext>
            </a:extLst>
          </p:cNvPr>
          <p:cNvSpPr txBox="1"/>
          <p:nvPr/>
        </p:nvSpPr>
        <p:spPr>
          <a:xfrm>
            <a:off x="3794173" y="1186933"/>
            <a:ext cx="46036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rgbClr val="222222"/>
                </a:solidFill>
                <a:effectLst/>
                <a:latin typeface="Abadi" panose="020B0604020104020204" pitchFamily="34" charset="0"/>
              </a:rPr>
              <a:t>Bootstrap Aggregation</a:t>
            </a:r>
            <a:r>
              <a:rPr lang="en-IN" sz="3600" b="0" dirty="0">
                <a:solidFill>
                  <a:srgbClr val="222222"/>
                </a:solidFill>
                <a:effectLst/>
                <a:latin typeface="Abadi" panose="020B0604020104020204" pitchFamily="34" charset="0"/>
              </a:rPr>
              <a:t> </a:t>
            </a:r>
            <a:endParaRPr lang="en-IN" sz="3600" dirty="0">
              <a:latin typeface="Abadi" panose="020B0604020104020204" pitchFamily="34" charset="0"/>
            </a:endParaRPr>
          </a:p>
        </p:txBody>
      </p:sp>
      <p:pic>
        <p:nvPicPr>
          <p:cNvPr id="1026" name="Picture 2" descr="bagging random forest">
            <a:extLst>
              <a:ext uri="{FF2B5EF4-FFF2-40B4-BE49-F238E27FC236}">
                <a16:creationId xmlns:a16="http://schemas.microsoft.com/office/drawing/2014/main" id="{F3634719-558D-473C-7705-11F2D4388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127" y="2387047"/>
            <a:ext cx="7393746" cy="4167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8049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9AE341-5CDE-24E5-E003-8DAC236D1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6305" y="0"/>
            <a:ext cx="6479390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91CE239-2EAB-8824-EE47-09513396C4BE}"/>
              </a:ext>
            </a:extLst>
          </p:cNvPr>
          <p:cNvSpPr/>
          <p:nvPr/>
        </p:nvSpPr>
        <p:spPr>
          <a:xfrm>
            <a:off x="5331655" y="6604783"/>
            <a:ext cx="1266093" cy="2672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5912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194AF3-843F-96CF-4608-6730AB75D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61839"/>
            <a:ext cx="10905066" cy="55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38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51</Words>
  <Application>Microsoft Office PowerPoint</Application>
  <PresentationFormat>Widescreen</PresentationFormat>
  <Paragraphs>20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Abadi</vt:lpstr>
      <vt:lpstr>Algerian</vt:lpstr>
      <vt:lpstr>Arial</vt:lpstr>
      <vt:lpstr>Calibri</vt:lpstr>
      <vt:lpstr>Calibri Light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Shubham  Suryakant Sirsat</dc:creator>
  <cp:lastModifiedBy>Shubham  Suryakant Sirsat</cp:lastModifiedBy>
  <cp:revision>13</cp:revision>
  <dcterms:created xsi:type="dcterms:W3CDTF">2022-06-17T12:15:15Z</dcterms:created>
  <dcterms:modified xsi:type="dcterms:W3CDTF">2022-06-18T05:49:39Z</dcterms:modified>
</cp:coreProperties>
</file>

<file path=docProps/thumbnail.jpeg>
</file>